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6" r:id="rId11"/>
    <p:sldId id="275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084" autoAdjust="0"/>
    <p:restoredTop sz="86383" autoAdjust="0"/>
  </p:normalViewPr>
  <p:slideViewPr>
    <p:cSldViewPr>
      <p:cViewPr varScale="1">
        <p:scale>
          <a:sx n="73" d="100"/>
          <a:sy n="73" d="100"/>
        </p:scale>
        <p:origin x="1181" y="58"/>
      </p:cViewPr>
      <p:guideLst>
        <p:guide orient="horz" pos="3158"/>
        <p:guide pos="14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166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241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147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314E5-E480-4386-925B-B8A7D4E4B08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281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1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png"/><Relationship Id="rId5" Type="http://schemas.openxmlformats.org/officeDocument/2006/relationships/image" Target="../media/image15.emf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9.wmf"/><Relationship Id="rId12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6.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Ручное/автоматическое управление включением синхронного генератора на параллельную работу по способу точной синхронизации</a:t>
            </a:r>
            <a:endParaRPr lang="ru-RU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45720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процесса включения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синхронного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на параллельную работу по способу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точной синхронизации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ручном и автоматическом режимах.</a:t>
            </a: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5937523"/>
          </a:xfrm>
        </p:spPr>
        <p:txBody>
          <a:bodyPr>
            <a:normAutofit/>
          </a:bodyPr>
          <a:lstStyle/>
          <a:p>
            <a:pPr marL="0" indent="457200" algn="ctr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для включения синхронного генератора на параллельную работу:</a:t>
            </a:r>
          </a:p>
          <a:p>
            <a:pPr marL="0" indent="45720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напряжение включаемого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быть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 напряжению сети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уже работающего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                  ;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чередование фаз генератора и сети должно быть одинаково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совпадение фаз синхронизируемых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напряжений                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генератора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равняться частоте сети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,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т.е.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иметь малое скольжение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практике условия точной синхронизации выполняются не абсолютно точно, а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допускаются некоторые отклонения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которых обеспечивается успешная синхронизация.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примерно 0,05-0,2 Гц, что соответствует периоду биения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=20÷5 c.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синхронизируемого генератора и сети допускается около 5-10 %. 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944532"/>
              </p:ext>
            </p:extLst>
          </p:nvPr>
        </p:nvGraphicFramePr>
        <p:xfrm>
          <a:off x="6300192" y="1268760"/>
          <a:ext cx="95208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6" name="Equation" r:id="rId3" imgW="634725" imgH="241195" progId="Equation.DSMT4">
                  <p:embed/>
                </p:oleObj>
              </mc:Choice>
              <mc:Fallback>
                <p:oleObj name="Equation" r:id="rId3" imgW="634725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268760"/>
                        <a:ext cx="95208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096016"/>
              </p:ext>
            </p:extLst>
          </p:nvPr>
        </p:nvGraphicFramePr>
        <p:xfrm>
          <a:off x="6660595" y="1988840"/>
          <a:ext cx="87592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7" name="Equation" r:id="rId5" imgW="583947" imgH="241195" progId="Equation.DSMT4">
                  <p:embed/>
                </p:oleObj>
              </mc:Choice>
              <mc:Fallback>
                <p:oleObj name="Equation" r:id="rId5" imgW="583947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595" y="1988840"/>
                        <a:ext cx="87592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718646"/>
              </p:ext>
            </p:extLst>
          </p:nvPr>
        </p:nvGraphicFramePr>
        <p:xfrm>
          <a:off x="6883474" y="2348880"/>
          <a:ext cx="85687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8" name="Equation" r:id="rId7" imgW="571252" imgH="241195" progId="Equation.DSMT4">
                  <p:embed/>
                </p:oleObj>
              </mc:Choice>
              <mc:Fallback>
                <p:oleObj name="Equation" r:id="rId7" imgW="571252" imgH="241195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3474" y="2348880"/>
                        <a:ext cx="856878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497891"/>
              </p:ext>
            </p:extLst>
          </p:nvPr>
        </p:nvGraphicFramePr>
        <p:xfrm>
          <a:off x="4229050" y="2708275"/>
          <a:ext cx="39433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89" name="Equation" r:id="rId9" imgW="2628720" imgH="495000" progId="Equation.DSMT4">
                  <p:embed/>
                </p:oleObj>
              </mc:Choice>
              <mc:Fallback>
                <p:oleObj name="Equation" r:id="rId9" imgW="262872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050" y="2708275"/>
                        <a:ext cx="394335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091295"/>
              </p:ext>
            </p:extLst>
          </p:nvPr>
        </p:nvGraphicFramePr>
        <p:xfrm>
          <a:off x="2411760" y="4725144"/>
          <a:ext cx="285626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90" name="Equation" r:id="rId11" imgW="190417" imgH="241195" progId="Equation.DSMT4">
                  <p:embed/>
                </p:oleObj>
              </mc:Choice>
              <mc:Fallback>
                <p:oleObj name="Equation" r:id="rId11" imgW="190417" imgH="24119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4725144"/>
                        <a:ext cx="285626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0880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Достоинства и недостатки методов синхронизации.</a:t>
            </a:r>
          </a:p>
          <a:p>
            <a:pPr marL="0" indent="457200" algn="ctr">
              <a:buNone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Точная синхронизации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 состоит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том, что включение генератора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сопровождается большими толчками тока и длительными качаниями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Недостатками является: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большое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время, необходимое для подгонки скорости вращения и напряжения синхронизируемого генератора и выбора момента подачи импульса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механических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повреждений генератора и первичного двигателя при включении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агрегата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большим углом опережения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457200" algn="ctr">
              <a:buNone/>
            </a:pPr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Самосинхронизация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достоинствами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является:  – простота;              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ускорение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синхронизации;</a:t>
            </a: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легко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автоматизирован.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самосинхронизации особенно важны в аварийных условиях при значительных колебаниях частоты и напряжения в энергосистеме.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Недостатком следует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 сравнительно большие толчки тока в момент включения, при этом подгорают контакты выключателей и подвергаются дополнительным динамическим усилиям обмотки генераторов и трансформаторов.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117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3240360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лабораторной работе для точной синхронизации при ручном управлении включением синхронного генератора на параллельную работу мы будем использовать стрелочный синхроноскоп.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виртуальное устройство, смоделированное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компьютере специальной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программой, 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автоматическом управлении точной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синхронизации.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279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112568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 способа включения синхронного генератора на параллельную работу –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 точной синхронизации и самосинхронизации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включении способом точной синхронизации генератор разворачивается до частоты, близкой к синхронной, и возбуждается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Затем вручную или с помощью автоматики уравниваются частоты и напряжения синхронизируемого генератора и сети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подается команда на включение генератора в сеть. Для того чтобы толчок уравнительного тока в момент включения не превышал допустимого значения, а качания ротора генератора быстро затухли, необходимо очень точно уравнять частоты и напряжения генератора и сети и выбрать соответствующий момент для включения выключателя.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39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Процессы при включении генератора на параллельную работу.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Включение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генератора на параллельную работу:</a:t>
            </a: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схема включения; б) схема замещения; в) векторная диаграмма.</a:t>
            </a:r>
          </a:p>
          <a:p>
            <a:pPr marL="0" indent="457200" algn="ctr">
              <a:spcBef>
                <a:spcPts val="0"/>
              </a:spcBef>
              <a:buNone/>
            </a:pPr>
            <a:endParaRPr lang="ru-RU" sz="20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30347"/>
              </p:ext>
            </p:extLst>
          </p:nvPr>
        </p:nvGraphicFramePr>
        <p:xfrm>
          <a:off x="751617" y="998883"/>
          <a:ext cx="7576886" cy="4771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" name="Документ" r:id="rId3" imgW="5937582" imgH="3738177" progId="Word.Document.12">
                  <p:embed/>
                </p:oleObj>
              </mc:Choice>
              <mc:Fallback>
                <p:oleObj name="Документ" r:id="rId3" imgW="5937582" imgH="373817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1617" y="998883"/>
                        <a:ext cx="7576886" cy="47710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37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второго закона Кирхгофа: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ЭДС генератора и напряжение энергосистемы равны по абсолютному значению и в момент включения сдвинуты на угол δ (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)),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будет равен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общем случае, когда ЭДС генератора и энергосистемы не равны по абсолютному значению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 момент включения сдвинуты на угол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ток будет равен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Уравнительный ток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момент включения будет тем больше, чем больше разность синхронизируемых напряжений и угол между ними.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793142"/>
              </p:ext>
            </p:extLst>
          </p:nvPr>
        </p:nvGraphicFramePr>
        <p:xfrm>
          <a:off x="5508104" y="380443"/>
          <a:ext cx="17335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1" name="Equation" r:id="rId3" imgW="1155600" imgH="241200" progId="Equation.DSMT4">
                  <p:embed/>
                </p:oleObj>
              </mc:Choice>
              <mc:Fallback>
                <p:oleObj name="Equation" r:id="rId3" imgW="115560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380443"/>
                        <a:ext cx="17335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360556"/>
              </p:ext>
            </p:extLst>
          </p:nvPr>
        </p:nvGraphicFramePr>
        <p:xfrm>
          <a:off x="5292080" y="908720"/>
          <a:ext cx="2170758" cy="7426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2" name="Equation" r:id="rId5" imgW="1447172" imgH="495085" progId="Equation.DSMT4">
                  <p:embed/>
                </p:oleObj>
              </mc:Choice>
              <mc:Fallback>
                <p:oleObj name="Equation" r:id="rId5" imgW="1447172" imgH="495085" progId="Equation.DSMT4">
                  <p:embed/>
                  <p:pic>
                    <p:nvPicPr>
                      <p:cNvPr id="0" name="Object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908720"/>
                        <a:ext cx="2170758" cy="7426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689741"/>
              </p:ext>
            </p:extLst>
          </p:nvPr>
        </p:nvGraphicFramePr>
        <p:xfrm>
          <a:off x="5725244" y="2492896"/>
          <a:ext cx="19431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3" name="Equation" r:id="rId7" imgW="1295280" imgH="507960" progId="Equation.DSMT4">
                  <p:embed/>
                </p:oleObj>
              </mc:Choice>
              <mc:Fallback>
                <p:oleObj name="Equation" r:id="rId7" imgW="1295280" imgH="507960" progId="Equation.DSMT4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5244" y="2492896"/>
                        <a:ext cx="19431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248127"/>
              </p:ext>
            </p:extLst>
          </p:nvPr>
        </p:nvGraphicFramePr>
        <p:xfrm>
          <a:off x="4716016" y="4221088"/>
          <a:ext cx="348615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4" name="Equation" r:id="rId9" imgW="2324100" imgH="584200" progId="Equation.DSMT4">
                  <p:embed/>
                </p:oleObj>
              </mc:Choice>
              <mc:Fallback>
                <p:oleObj name="Equation" r:id="rId9" imgW="2324100" imgH="584200" progId="Equation.DSMT4">
                  <p:embed/>
                  <p:pic>
                    <p:nvPicPr>
                      <p:cNvPr id="0" name="Object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4221088"/>
                        <a:ext cx="348615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743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Поскольку в реальных условиях при синхронизации всегда имеется некоторая разница частот синхронизируемого генератора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энергосистемы,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угол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между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ЭДС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ЭДС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изменяются.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этом разность мгновенных значений, синхронизируемых ЭДС, равна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и        угловые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скорости вращения ЭДС генератора и энергосистемы соответственно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условии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разность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мгновенных значений, синхронизируемых ЭДС, равна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изменения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показанный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следующем рисунке,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колебания, которые называются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биениями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разность напряжений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напряжением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биения 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.</a:t>
            </a: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8885191"/>
              </p:ext>
            </p:extLst>
          </p:nvPr>
        </p:nvGraphicFramePr>
        <p:xfrm>
          <a:off x="2698204" y="1948830"/>
          <a:ext cx="46101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3" name="Equation" r:id="rId3" imgW="3073400" imgH="266700" progId="Equation.DSMT4">
                  <p:embed/>
                </p:oleObj>
              </mc:Choice>
              <mc:Fallback>
                <p:oleObj name="Equation" r:id="rId3" imgW="3073400" imgH="2667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204" y="1948830"/>
                        <a:ext cx="46101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0556808"/>
              </p:ext>
            </p:extLst>
          </p:nvPr>
        </p:nvGraphicFramePr>
        <p:xfrm>
          <a:off x="1185871" y="2419135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4" name="Equation" r:id="rId5" imgW="241195" imgH="241195" progId="Equation.DSMT4">
                  <p:embed/>
                </p:oleObj>
              </mc:Choice>
              <mc:Fallback>
                <p:oleObj name="Equation" r:id="rId5" imgW="241195" imgH="241195" progId="Equation.DSMT4">
                  <p:embed/>
                  <p:pic>
                    <p:nvPicPr>
                      <p:cNvPr id="0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71" y="2419135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223602"/>
              </p:ext>
            </p:extLst>
          </p:nvPr>
        </p:nvGraphicFramePr>
        <p:xfrm>
          <a:off x="1835696" y="2418978"/>
          <a:ext cx="3429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5" name="Equation" r:id="rId7" imgW="228600" imgH="241300" progId="Equation.DSMT4">
                  <p:embed/>
                </p:oleObj>
              </mc:Choice>
              <mc:Fallback>
                <p:oleObj name="Equation" r:id="rId7" imgW="228600" imgH="24130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418978"/>
                        <a:ext cx="342900" cy="3619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038091"/>
              </p:ext>
            </p:extLst>
          </p:nvPr>
        </p:nvGraphicFramePr>
        <p:xfrm>
          <a:off x="4403439" y="2780928"/>
          <a:ext cx="1199630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6" name="Equation" r:id="rId9" imgW="799753" imgH="241195" progId="Equation.DSMT4">
                  <p:embed/>
                </p:oleObj>
              </mc:Choice>
              <mc:Fallback>
                <p:oleObj name="Equation" r:id="rId9" imgW="799753" imgH="241195" progId="Equation.DSMT4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3439" y="2780928"/>
                        <a:ext cx="1199630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5997355"/>
              </p:ext>
            </p:extLst>
          </p:nvPr>
        </p:nvGraphicFramePr>
        <p:xfrm>
          <a:off x="5972455" y="2780928"/>
          <a:ext cx="11811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7" name="Equation" r:id="rId11" imgW="787400" imgH="241300" progId="Equation.DSMT4">
                  <p:embed/>
                </p:oleObj>
              </mc:Choice>
              <mc:Fallback>
                <p:oleObj name="Equation" r:id="rId11" imgW="787400" imgH="2413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2455" y="2780928"/>
                        <a:ext cx="11811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638405"/>
              </p:ext>
            </p:extLst>
          </p:nvPr>
        </p:nvGraphicFramePr>
        <p:xfrm>
          <a:off x="2627784" y="3317156"/>
          <a:ext cx="1561422" cy="3998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8" name="Equation" r:id="rId13" imgW="1040948" imgH="266584" progId="Equation.DSMT4">
                  <p:embed/>
                </p:oleObj>
              </mc:Choice>
              <mc:Fallback>
                <p:oleObj name="Equation" r:id="rId13" imgW="1040948" imgH="266584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317156"/>
                        <a:ext cx="1561422" cy="39987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414937"/>
              </p:ext>
            </p:extLst>
          </p:nvPr>
        </p:nvGraphicFramePr>
        <p:xfrm>
          <a:off x="1173552" y="3993839"/>
          <a:ext cx="72580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19" name="Equation" r:id="rId15" imgW="4838700" imgH="495300" progId="Equation.DSMT4">
                  <p:embed/>
                </p:oleObj>
              </mc:Choice>
              <mc:Fallback>
                <p:oleObj name="Equation" r:id="rId15" imgW="4838700" imgH="495300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552" y="3993839"/>
                        <a:ext cx="725805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7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2489081"/>
              </p:ext>
            </p:extLst>
          </p:nvPr>
        </p:nvGraphicFramePr>
        <p:xfrm>
          <a:off x="4858279" y="5445224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0" name="Equation" r:id="rId17" imgW="241195" imgH="241195" progId="Equation.DSMT4">
                  <p:embed/>
                </p:oleObj>
              </mc:Choice>
              <mc:Fallback>
                <p:oleObj name="Equation" r:id="rId17" imgW="241195" imgH="241195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8279" y="5445224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461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5328592" cy="5256584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биений: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изменение мгновенных значений напряжения биений;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изменение действующих значений напряжения биений.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5508104" y="476672"/>
            <a:ext cx="33123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 интересует огибающая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амплитудных значений напряжения биения, очерченная на рисунке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штриховой линией. Математическое выражение огибающей имеет следующий вид:</a:t>
            </a:r>
          </a:p>
        </p:txBody>
      </p:sp>
      <p:sp>
        <p:nvSpPr>
          <p:cNvPr id="7" name="Rectangle 8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340750"/>
              </p:ext>
            </p:extLst>
          </p:nvPr>
        </p:nvGraphicFramePr>
        <p:xfrm>
          <a:off x="5580112" y="2924944"/>
          <a:ext cx="2933700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5" name="Equation" r:id="rId3" imgW="1955520" imgH="1028520" progId="Equation.DSMT4">
                  <p:embed/>
                </p:oleObj>
              </mc:Choice>
              <mc:Fallback>
                <p:oleObj name="Equation" r:id="rId3" imgW="1955520" imgH="1028520" progId="Equation.DSMT4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924944"/>
                        <a:ext cx="2933700" cy="154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634584" y="4374698"/>
            <a:ext cx="2890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-  угловая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скорость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скольжения.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4128" y="4408587"/>
            <a:ext cx="348300" cy="366701"/>
          </a:xfrm>
          <a:prstGeom prst="rect">
            <a:avLst/>
          </a:prstGeom>
        </p:spPr>
      </p:pic>
      <p:pic>
        <p:nvPicPr>
          <p:cNvPr id="14" name="Рисунок 13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60648"/>
            <a:ext cx="3808730" cy="231838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592" y="2780928"/>
            <a:ext cx="3695700" cy="16573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528" y="551723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Огибающая напряжения биения изменяется от нуля до максимального значения, равного двойной амплитуде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вновь уменьшается до нуля.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полного цикла изменения напряжения биения от нуля через максимум до нуля называется </a:t>
            </a:r>
            <a:r>
              <a:rPr lang="ru-RU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периодом </a:t>
            </a:r>
            <a:r>
              <a:rPr lang="ru-RU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скольжения.</a:t>
            </a:r>
            <a:endParaRPr lang="ru-RU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076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 noChangeAspect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скольжения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 разность частот, тем меньше период биения, как показано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рисунке.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того, чтобы при синхронизации не было толчка уравнительного тока,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выключателя синхронизируемого генератора должны замыкаться в момент, когда огибающая напряжения биения  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будет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равна нулю (точка 1 на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рисунке).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момент называется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моментом оптимума.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4495317"/>
              </p:ext>
            </p:extLst>
          </p:nvPr>
        </p:nvGraphicFramePr>
        <p:xfrm>
          <a:off x="3779912" y="453802"/>
          <a:ext cx="158115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1" name="Equation" r:id="rId4" imgW="1054100" imgH="495300" progId="Equation.DSMT4">
                  <p:embed/>
                </p:oleObj>
              </mc:Choice>
              <mc:Fallback>
                <p:oleObj name="Equation" r:id="rId4" imgW="1054100" imgH="4953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453802"/>
                        <a:ext cx="1581150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226005"/>
              </p:ext>
            </p:extLst>
          </p:nvPr>
        </p:nvGraphicFramePr>
        <p:xfrm>
          <a:off x="7524328" y="4581128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2" name="Equation" r:id="rId6" imgW="241195" imgH="241195" progId="Equation.DSMT4">
                  <p:embed/>
                </p:oleObj>
              </mc:Choice>
              <mc:Fallback>
                <p:oleObj name="Equation" r:id="rId6" imgW="241195" imgH="241195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4581128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208794"/>
              </p:ext>
            </p:extLst>
          </p:nvPr>
        </p:nvGraphicFramePr>
        <p:xfrm>
          <a:off x="7448160" y="2276872"/>
          <a:ext cx="87592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3" name="Equation" r:id="rId8" imgW="583947" imgH="241195" progId="Equation.DSMT4">
                  <p:embed/>
                </p:oleObj>
              </mc:Choice>
              <mc:Fallback>
                <p:oleObj name="Equation" r:id="rId8" imgW="583947" imgH="241195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160" y="2276872"/>
                        <a:ext cx="87592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648426"/>
              </p:ext>
            </p:extLst>
          </p:nvPr>
        </p:nvGraphicFramePr>
        <p:xfrm>
          <a:off x="7452320" y="2780928"/>
          <a:ext cx="780711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Equation" r:id="rId10" imgW="520474" imgH="241195" progId="Equation.DSMT4">
                  <p:embed/>
                </p:oleObj>
              </mc:Choice>
              <mc:Fallback>
                <p:oleObj name="Equation" r:id="rId10" imgW="520474" imgH="241195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2320" y="2780928"/>
                        <a:ext cx="780711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Рисунок 1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724150" y="2059682"/>
            <a:ext cx="3695700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lnSpcReduction="10000"/>
          </a:bodyPr>
          <a:lstStyle/>
          <a:p>
            <a:pPr marL="0" indent="457200" algn="just"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Однако выключатель имеет </a:t>
            </a:r>
            <a:r>
              <a:rPr lang="ru-RU" sz="2000" i="1" dirty="0">
                <a:latin typeface="Times New Roman"/>
                <a:cs typeface="Times New Roman" panose="02020603050405020304" pitchFamily="18" charset="0"/>
              </a:rPr>
              <a:t>собственное время включения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, поэтому команда на включение должна быть подана несколько раньше, чем будет достигнут оптимум, </a:t>
            </a: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с опережением,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 равным времени включения выключателя (точка 2 на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рисунке). </a:t>
            </a: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Время 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от момента подачи команды на включение до момента оптимума, когда синхронизируемые напряжения совпадают по углу, называется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временем опережения </a:t>
            </a:r>
            <a:r>
              <a:rPr lang="ru-RU" sz="2000" i="1" dirty="0" smtClean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    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. Соответственно угол  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   , 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при котором подается команда на включение выключателя синхронизируемого генератора, называется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углом опережения</a:t>
            </a: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000" dirty="0" smtClean="0">
              <a:latin typeface="Times New Roman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000" dirty="0" smtClean="0">
                <a:latin typeface="Times New Roman"/>
                <a:cs typeface="Times New Roman" panose="02020603050405020304" pitchFamily="18" charset="0"/>
              </a:rPr>
              <a:t>Необходимо выбрать 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момент подачи команды на включение выключателя так, </a:t>
            </a: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чтобы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время опережения </a:t>
            </a:r>
            <a:r>
              <a:rPr lang="ru-RU" sz="2000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точно равнялось </a:t>
            </a:r>
            <a:r>
              <a:rPr lang="ru-RU" sz="2000" i="1" dirty="0">
                <a:solidFill>
                  <a:srgbClr val="7030A0"/>
                </a:solidFill>
                <a:latin typeface="Times New Roman"/>
                <a:cs typeface="Times New Roman" panose="02020603050405020304" pitchFamily="18" charset="0"/>
              </a:rPr>
              <a:t>времени включения выключателя</a:t>
            </a:r>
            <a:r>
              <a:rPr lang="ru-RU" sz="2000" dirty="0">
                <a:latin typeface="Times New Roman"/>
                <a:cs typeface="Times New Roman" panose="02020603050405020304" pitchFamily="18" charset="0"/>
              </a:rPr>
              <a:t>, контакты выключателя будут замыкаться в момент оптимума и синхронизация будет происходить без толчка уравнительного тока.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0776" y="1698736"/>
            <a:ext cx="3694496" cy="1658256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1057889"/>
              </p:ext>
            </p:extLst>
          </p:nvPr>
        </p:nvGraphicFramePr>
        <p:xfrm>
          <a:off x="4483356" y="4077072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5" imgW="203112" imgH="241195" progId="Equation.DSMT4">
                  <p:embed/>
                </p:oleObj>
              </mc:Choice>
              <mc:Fallback>
                <p:oleObj name="Equation" r:id="rId5" imgW="203112" imgH="241195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356" y="4077072"/>
                        <a:ext cx="304668" cy="361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671587"/>
              </p:ext>
            </p:extLst>
          </p:nvPr>
        </p:nvGraphicFramePr>
        <p:xfrm>
          <a:off x="7596336" y="4147327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7" imgW="241195" imgH="241195" progId="Equation.DSMT4">
                  <p:embed/>
                </p:oleObj>
              </mc:Choice>
              <mc:Fallback>
                <p:oleObj name="Equation" r:id="rId7" imgW="241195" imgH="241195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336" y="4147327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643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68660"/>
            <a:ext cx="8229600" cy="6084676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Автоматический синхронизатор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фазе ЭДС генератора и напряжения на шинах электростанции в момент включения выключателя генератора. Он выдает управляющее воздействие на включение привода выключателя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 первые автоматические синхронизаторы определяли заданный неизменный   угол опережения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назывались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автоматическими синхронизаторами с постоянным углом опережения</a:t>
            </a:r>
            <a:r>
              <a:rPr lang="ru-RU" sz="2000" i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buNone/>
            </a:pP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угол опережения при постоянном времени включения выключателя должен быть переменным, зависящим от характера и параметров относительного движения двух векторов ЭДС.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Поэтому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автоматические синхронизаторы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момент включения выключателя таким образом, чтобы не угол, 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опережения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оставалось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Такие устройства называются </a:t>
            </a:r>
            <a:r>
              <a:rPr lang="ru-RU" sz="20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автоматический синхронизатор с постоянным временем опережения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1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644691"/>
              </p:ext>
            </p:extLst>
          </p:nvPr>
        </p:nvGraphicFramePr>
        <p:xfrm>
          <a:off x="6300192" y="2347127"/>
          <a:ext cx="361793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3" name="Equation" r:id="rId4" imgW="241195" imgH="241195" progId="Equation.DSMT4">
                  <p:embed/>
                </p:oleObj>
              </mc:Choice>
              <mc:Fallback>
                <p:oleObj name="Equation" r:id="rId4" imgW="241195" imgH="241195" progId="Equation.DSMT4">
                  <p:embed/>
                  <p:pic>
                    <p:nvPicPr>
                      <p:cNvPr id="0" name="Object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2347127"/>
                        <a:ext cx="361793" cy="3617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660967"/>
              </p:ext>
            </p:extLst>
          </p:nvPr>
        </p:nvGraphicFramePr>
        <p:xfrm>
          <a:off x="2035084" y="5299455"/>
          <a:ext cx="304668" cy="36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34" name="Equation" r:id="rId6" imgW="203112" imgH="241195" progId="Equation.DSMT4">
                  <p:embed/>
                </p:oleObj>
              </mc:Choice>
              <mc:Fallback>
                <p:oleObj name="Equation" r:id="rId6" imgW="203112" imgH="241195" progId="Equation.DSMT4">
                  <p:embed/>
                  <p:pic>
                    <p:nvPicPr>
                      <p:cNvPr id="0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084" y="5299455"/>
                        <a:ext cx="304668" cy="3617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22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1064</TotalTime>
  <Words>956</Words>
  <Application>Microsoft Office PowerPoint</Application>
  <PresentationFormat>Экран (4:3)</PresentationFormat>
  <Paragraphs>164</Paragraphs>
  <Slides>12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Тема Office</vt:lpstr>
      <vt:lpstr>Equation</vt:lpstr>
      <vt:lpstr>Документ</vt:lpstr>
      <vt:lpstr>MathType 6.0 Equation</vt:lpstr>
      <vt:lpstr>Лабораторная работа № 6. Ручное/автоматическое управление включением синхронного генератора на параллельную работу по способу точной синхронизации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Ершов А.Б.</dc:creator>
  <cp:lastModifiedBy>vik</cp:lastModifiedBy>
  <cp:revision>96</cp:revision>
  <dcterms:modified xsi:type="dcterms:W3CDTF">2018-03-19T08:04:46Z</dcterms:modified>
</cp:coreProperties>
</file>